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  <p:sldMasterId id="2147483725" r:id="rId2"/>
  </p:sldMasterIdLst>
  <p:sldIdLst>
    <p:sldId id="256" r:id="rId3"/>
    <p:sldId id="280" r:id="rId4"/>
    <p:sldId id="306" r:id="rId5"/>
    <p:sldId id="264" r:id="rId6"/>
    <p:sldId id="266" r:id="rId7"/>
    <p:sldId id="267" r:id="rId8"/>
    <p:sldId id="268" r:id="rId9"/>
    <p:sldId id="265" r:id="rId10"/>
    <p:sldId id="269" r:id="rId11"/>
    <p:sldId id="303" r:id="rId12"/>
    <p:sldId id="304" r:id="rId13"/>
    <p:sldId id="305" r:id="rId14"/>
    <p:sldId id="279" r:id="rId15"/>
    <p:sldId id="300" r:id="rId16"/>
    <p:sldId id="301" r:id="rId17"/>
    <p:sldId id="270" r:id="rId18"/>
    <p:sldId id="271" r:id="rId19"/>
    <p:sldId id="272" r:id="rId20"/>
    <p:sldId id="273" r:id="rId21"/>
    <p:sldId id="275" r:id="rId22"/>
    <p:sldId id="274" r:id="rId23"/>
    <p:sldId id="276" r:id="rId24"/>
    <p:sldId id="277" r:id="rId25"/>
    <p:sldId id="278" r:id="rId2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A008C69-9184-4463-8C63-C8D8578EFEF4}">
          <p14:sldIdLst>
            <p14:sldId id="256"/>
            <p14:sldId id="280"/>
            <p14:sldId id="306"/>
            <p14:sldId id="264"/>
            <p14:sldId id="266"/>
            <p14:sldId id="267"/>
            <p14:sldId id="268"/>
            <p14:sldId id="265"/>
            <p14:sldId id="269"/>
            <p14:sldId id="303"/>
            <p14:sldId id="304"/>
            <p14:sldId id="305"/>
            <p14:sldId id="279"/>
            <p14:sldId id="300"/>
            <p14:sldId id="301"/>
            <p14:sldId id="270"/>
            <p14:sldId id="271"/>
            <p14:sldId id="272"/>
            <p14:sldId id="273"/>
            <p14:sldId id="275"/>
            <p14:sldId id="274"/>
            <p14:sldId id="276"/>
            <p14:sldId id="277"/>
            <p14:sldId id="278"/>
          </p14:sldIdLst>
        </p14:section>
        <p14:section name="varijacije na temu" id="{A165737A-2347-40A3-A4EE-D5A191A9C275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or Ivanović" initials="DI" lastIdx="1" clrIdx="0">
    <p:extLst>
      <p:ext uri="{19B8F6BF-5375-455C-9EA6-DF929625EA0E}">
        <p15:presenceInfo xmlns:p15="http://schemas.microsoft.com/office/powerpoint/2012/main" userId="S::divanovic@zagreb.hr::f89eb104-d645-4135-b9ad-d0902a15feb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69" d="100"/>
          <a:sy n="69" d="100"/>
        </p:scale>
        <p:origin x="4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6DD77-D94C-40C3-A386-6BEB9395D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AC498C-B05F-4812-A522-E9432DA48B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710AB-C467-4CE7-8569-70D861B5C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25.3.2022.</a:t>
            </a:fld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256E93-878A-4CC7-AC7D-454981569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02D00-03F8-41C4-A9A0-A0D3CAA3F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85350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E7FFA-8143-4C0A-A592-AFEB83D47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C1AA3C-1DDC-430B-A886-8369F4EB51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B321C-9E2E-482F-931E-B44C83C15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25.3.2022.</a:t>
            </a:fld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5BB43-DF1B-4C02-AA7C-A09B5D16F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3DA70-C911-4098-9781-7FAC659F7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1606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8B9C24-CFED-4F33-95AB-30D2151497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FE12AC-30BB-4267-B7AF-BDE11CAC99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10A31-5270-491B-9916-4A4805BB8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25.3.2022.</a:t>
            </a:fld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58CEB7-E5BB-4AFA-AD66-5A7EE529B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ACFFD-E367-4723-9320-B77D7EF04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31988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6DD77-D94C-40C3-A386-6BEB9395D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AC498C-B05F-4812-A522-E9432DA48B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710AB-C467-4CE7-8569-70D861B5C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25.3.2022.</a:t>
            </a:fld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256E93-878A-4CC7-AC7D-454981569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02D00-03F8-41C4-A9A0-A0D3CAA3F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86599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37AC8-FE50-40AA-8346-D9BCD2E39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022E0-C4D0-4B47-A776-5DEBB7286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215A0-86E9-4924-8D48-4DB835C8E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25.3.2022.</a:t>
            </a:fld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4CA92-7974-4141-B609-0CFE7EA84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94590-5C84-4E66-88C2-8F8E0E6DB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8597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3DDEB-13C7-4AC4-8FE6-B557A627A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63CA8C-A193-40C3-B6C0-283D52503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F698E-020F-44B4-B591-433401D6F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25.3.2022.</a:t>
            </a:fld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A490F-10AD-4E61-A787-92C2917FD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A064CC-ADEE-4FD5-A7B6-4F4C84E58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33155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44211-8C39-45E4-8C6F-3BFF56001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EDFDA-7AB1-446F-AF07-20E20A2E9F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DAB714-B0EE-4C0A-89A6-0126428478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14231A-3245-4C18-8236-A9286A1F3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25.3.2022.</a:t>
            </a:fld>
            <a:endParaRPr lang="hr-H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3EB16F-D9EA-4025-BFAD-A6B83631F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7BB04-C596-4B89-BA09-D0FE64901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0933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17384-4CF1-43CB-81EF-10DA5537D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66B57-D75B-47D0-AEE3-521EC3985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CA9C60-A717-41C4-B23A-AF878D2555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59811B-D104-45F6-8787-16022DA207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F5BC5B-30BB-4422-B108-81AA55193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EE0104-033E-479D-AA74-3A69C1037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25.3.2022.</a:t>
            </a:fld>
            <a:endParaRPr lang="hr-HR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33461E-BC86-4349-9813-77C01F178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02D156-53CD-407F-A9D3-1034550D2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57544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F74F3-1368-4BC8-8961-441054B70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B86D86-1422-4332-9E35-C36F492D3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25.3.2022.</a:t>
            </a:fld>
            <a:endParaRPr lang="hr-H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DCB935-1F2F-43E1-A327-4DD643B42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35A769-2359-47B7-BA57-DC9DD94F7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1497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475B43-BF4B-493A-BD1F-3669BC7BE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25.3.2022.</a:t>
            </a:fld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493C0C-AB90-48F8-8195-22C98B0C6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A7454-6F9A-47C0-9433-5C97F2119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991720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295F8-84AE-4060-841B-E1CD4FB4F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138CE-7AD3-4EB1-8942-E313069C0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48596B-167E-418B-8CB4-B3ADEE0BFA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C9403E-3D41-4BD1-BFB5-5480100A0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25.3.2022.</a:t>
            </a:fld>
            <a:endParaRPr lang="hr-H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C57051-FE6E-470C-BE84-C6BF4B13E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A05D16-C258-4311-A1C9-5E2A03EC8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00464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37AC8-FE50-40AA-8346-D9BCD2E39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022E0-C4D0-4B47-A776-5DEBB7286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215A0-86E9-4924-8D48-4DB835C8E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25.3.2022.</a:t>
            </a:fld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4CA92-7974-4141-B609-0CFE7EA84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94590-5C84-4E66-88C2-8F8E0E6DB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894675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D263C-2961-4596-9637-852F27E43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AEDD4C-9DEA-4F6C-8CF3-929BDE2F7D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hr-H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831380-0C79-442D-90E2-6A87115ACF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DC77C8-90EA-4B00-A01E-F0F781411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25.3.2022.</a:t>
            </a:fld>
            <a:endParaRPr lang="hr-H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CFC3B8-3B39-4190-97B5-363DFDA95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B8BB49-C27A-4F33-A0B7-3C9F73B05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400175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E7FFA-8143-4C0A-A592-AFEB83D47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C1AA3C-1DDC-430B-A886-8369F4EB51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B321C-9E2E-482F-931E-B44C83C15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25.3.2022.</a:t>
            </a:fld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5BB43-DF1B-4C02-AA7C-A09B5D16F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3DA70-C911-4098-9781-7FAC659F7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268338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8B9C24-CFED-4F33-95AB-30D2151497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FE12AC-30BB-4267-B7AF-BDE11CAC99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10A31-5270-491B-9916-4A4805BB8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25.3.2022.</a:t>
            </a:fld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58CEB7-E5BB-4AFA-AD66-5A7EE529B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ACFFD-E367-4723-9320-B77D7EF04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18204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3DDEB-13C7-4AC4-8FE6-B557A627A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63CA8C-A193-40C3-B6C0-283D52503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F698E-020F-44B4-B591-433401D6F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25.3.2022.</a:t>
            </a:fld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A490F-10AD-4E61-A787-92C2917FD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A064CC-ADEE-4FD5-A7B6-4F4C84E58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76659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44211-8C39-45E4-8C6F-3BFF56001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EDFDA-7AB1-446F-AF07-20E20A2E9F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DAB714-B0EE-4C0A-89A6-0126428478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14231A-3245-4C18-8236-A9286A1F3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25.3.2022.</a:t>
            </a:fld>
            <a:endParaRPr lang="hr-H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3EB16F-D9EA-4025-BFAD-A6B83631F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7BB04-C596-4B89-BA09-D0FE64901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22035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17384-4CF1-43CB-81EF-10DA5537D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66B57-D75B-47D0-AEE3-521EC3985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CA9C60-A717-41C4-B23A-AF878D2555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59811B-D104-45F6-8787-16022DA207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F5BC5B-30BB-4422-B108-81AA55193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EE0104-033E-479D-AA74-3A69C1037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25.3.2022.</a:t>
            </a:fld>
            <a:endParaRPr lang="hr-HR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33461E-BC86-4349-9813-77C01F178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02D156-53CD-407F-A9D3-1034550D2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63425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F74F3-1368-4BC8-8961-441054B70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B86D86-1422-4332-9E35-C36F492D3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25.3.2022.</a:t>
            </a:fld>
            <a:endParaRPr lang="hr-H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DCB935-1F2F-43E1-A327-4DD643B42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35A769-2359-47B7-BA57-DC9DD94F7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85868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475B43-BF4B-493A-BD1F-3669BC7BE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25.3.2022.</a:t>
            </a:fld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493C0C-AB90-48F8-8195-22C98B0C6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A7454-6F9A-47C0-9433-5C97F2119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69832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295F8-84AE-4060-841B-E1CD4FB4F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138CE-7AD3-4EB1-8942-E313069C0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48596B-167E-418B-8CB4-B3ADEE0BFA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C9403E-3D41-4BD1-BFB5-5480100A0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25.3.2022.</a:t>
            </a:fld>
            <a:endParaRPr lang="hr-H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C57051-FE6E-470C-BE84-C6BF4B13E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A05D16-C258-4311-A1C9-5E2A03EC8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17724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D263C-2961-4596-9637-852F27E43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AEDD4C-9DEA-4F6C-8CF3-929BDE2F7D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hr-H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831380-0C79-442D-90E2-6A87115ACF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DC77C8-90EA-4B00-A01E-F0F781411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25.3.2022.</a:t>
            </a:fld>
            <a:endParaRPr lang="hr-H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CFC3B8-3B39-4190-97B5-363DFDA95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B8BB49-C27A-4F33-A0B7-3C9F73B05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30188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B35BA9-CC5C-4059-A72F-C000D8AB5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F518DF-E6CC-4340-A733-18E8205A0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6E374-8B24-45AC-A36E-9BB3F6D96D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DFFF6-7814-4B2C-B599-7A86C98A6FB6}" type="datetimeFigureOut">
              <a:rPr lang="hr-HR" smtClean="0"/>
              <a:t>25.3.2022.</a:t>
            </a:fld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D04C7-5E9F-4C6C-A6CD-5ECB45257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865EA-4B06-4542-A8A4-B2A17563BF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55323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B35BA9-CC5C-4059-A72F-C000D8AB5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F518DF-E6CC-4340-A733-18E8205A0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6E374-8B24-45AC-A36E-9BB3F6D96D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DFFF6-7814-4B2C-B599-7A86C98A6FB6}" type="datetimeFigureOut">
              <a:rPr lang="hr-HR" smtClean="0"/>
              <a:t>25.3.2022.</a:t>
            </a:fld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D04C7-5E9F-4C6C-A6CD-5ECB45257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865EA-4B06-4542-A8A4-B2A17563BF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82707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44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069F-89D5-4A88-9563-111C676E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74" y="198000"/>
            <a:ext cx="8924925" cy="1325563"/>
          </a:xfrm>
        </p:spPr>
        <p:txBody>
          <a:bodyPr/>
          <a:lstStyle/>
          <a:p>
            <a:r>
              <a:rPr lang="hr-HR" b="1" dirty="0">
                <a:latin typeface="Arial Narrow" panose="020B0606020202030204" pitchFamily="34" charset="0"/>
              </a:rPr>
              <a:t>Predsjedništvo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C8776-D061-4ADE-B71F-931EA5F2F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4" y="2353057"/>
            <a:ext cx="8039101" cy="3123438"/>
          </a:xfrm>
        </p:spPr>
        <p:txBody>
          <a:bodyPr>
            <a:normAutofit/>
          </a:bodyPr>
          <a:lstStyle/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čine ga: predsjednik i potpredsjednici Gradske skupštine, predsjednici klubova gradskih zastupnika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u radu sudjeluje i gradonačelnik i/ili njegovi zamjenici, pročelnik Stručne službe Gradske skupštine i pročelnik Stručne službe gradonačelnika, a mogu i druge osobe po odluci predsjednika</a:t>
            </a:r>
          </a:p>
        </p:txBody>
      </p:sp>
    </p:spTree>
    <p:extLst>
      <p:ext uri="{BB962C8B-B14F-4D97-AF65-F5344CB8AC3E}">
        <p14:creationId xmlns:p14="http://schemas.microsoft.com/office/powerpoint/2010/main" val="70423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069F-89D5-4A88-9563-111C676E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74" y="198000"/>
            <a:ext cx="8924925" cy="1325563"/>
          </a:xfrm>
        </p:spPr>
        <p:txBody>
          <a:bodyPr/>
          <a:lstStyle/>
          <a:p>
            <a:r>
              <a:rPr lang="hr-HR" b="1" dirty="0">
                <a:latin typeface="Arial Narrow" panose="020B0606020202030204" pitchFamily="34" charset="0"/>
              </a:rPr>
              <a:t>Radna tijela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C8776-D061-4ADE-B71F-931EA5F2F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4" y="2304288"/>
            <a:ext cx="8039101" cy="3547872"/>
          </a:xfrm>
        </p:spPr>
        <p:txBody>
          <a:bodyPr>
            <a:normAutofit lnSpcReduction="10000"/>
          </a:bodyPr>
          <a:lstStyle/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25 radnih tijela, sastav i djelokrug određen Poslovnikom ili aktom o osnivanju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razmatraju prijedloge akata te druga pitanja na dnevnom redu Gradske skupštine i o njima daju mišljenja, stajališta i prijedloge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razmatraju i druga pitanja iz samoupravnog djelokruga Grada, mogu pokrenuti raspravu o pojedinim pitanjima i predložiti raspravu o njima na sjednici Gradske skupštine, te podnositi Gradskoj skupštini prijedloge općih i drugih akata iz svoga djelokruga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rade na sjednicama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predsjednik radnog tijela saziva sjednicu, predlaže dnevni red, predsjedava i rukovodi sjednicom, potpisuje izvješća, zaključke i druge akte 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sjednicama nazoče predstavnici predlagatelja</a:t>
            </a:r>
          </a:p>
        </p:txBody>
      </p:sp>
    </p:spTree>
    <p:extLst>
      <p:ext uri="{BB962C8B-B14F-4D97-AF65-F5344CB8AC3E}">
        <p14:creationId xmlns:p14="http://schemas.microsoft.com/office/powerpoint/2010/main" val="423965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069F-89D5-4A88-9563-111C676E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74" y="198000"/>
            <a:ext cx="8924925" cy="1325563"/>
          </a:xfrm>
        </p:spPr>
        <p:txBody>
          <a:bodyPr/>
          <a:lstStyle/>
          <a:p>
            <a:r>
              <a:rPr lang="hr-HR" b="1" dirty="0">
                <a:latin typeface="Arial Narrow" panose="020B0606020202030204" pitchFamily="34" charset="0"/>
              </a:rPr>
              <a:t>Klubovi gradskih zastupnika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C8776-D061-4ADE-B71F-931EA5F2F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4" y="2365248"/>
            <a:ext cx="8039101" cy="3486912"/>
          </a:xfrm>
        </p:spPr>
        <p:txBody>
          <a:bodyPr>
            <a:normAutofit/>
          </a:bodyPr>
          <a:lstStyle/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osnivanje kluba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obavijesti o promjenama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osiguravaju im se prostorni i tehnički uvjeti za rad</a:t>
            </a:r>
          </a:p>
        </p:txBody>
      </p:sp>
    </p:spTree>
    <p:extLst>
      <p:ext uri="{BB962C8B-B14F-4D97-AF65-F5344CB8AC3E}">
        <p14:creationId xmlns:p14="http://schemas.microsoft.com/office/powerpoint/2010/main" val="212243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069F-89D5-4A88-9563-111C676E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74" y="198000"/>
            <a:ext cx="8924925" cy="1325563"/>
          </a:xfrm>
        </p:spPr>
        <p:txBody>
          <a:bodyPr/>
          <a:lstStyle/>
          <a:p>
            <a:r>
              <a:rPr lang="pl-PL" b="1" dirty="0">
                <a:latin typeface="Arial Narrow" panose="020B0606020202030204" pitchFamily="34" charset="0"/>
              </a:rPr>
              <a:t>Gradski zastupnici prema političkim strankama i prema spolu</a:t>
            </a:r>
            <a:endParaRPr lang="hr-HR" b="1" dirty="0">
              <a:latin typeface="Arial Narrow" panose="020B060602020203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78AED66-7588-4B2A-B36E-DD4659509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914" y="1645483"/>
            <a:ext cx="9296400" cy="486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77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069F-89D5-4A88-9563-111C676E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74" y="198000"/>
            <a:ext cx="8924925" cy="1325563"/>
          </a:xfrm>
        </p:spPr>
        <p:txBody>
          <a:bodyPr/>
          <a:lstStyle/>
          <a:p>
            <a:r>
              <a:rPr lang="hr-HR" b="1">
                <a:latin typeface="Arial Narrow" panose="020B0606020202030204" pitchFamily="34" charset="0"/>
              </a:rPr>
              <a:t>Zastupljenost spolova</a:t>
            </a:r>
            <a:endParaRPr lang="hr-HR" b="1" dirty="0">
              <a:latin typeface="Arial Narrow" panose="020B0606020202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B6627C-1451-46DE-A0E8-53E864078104}"/>
              </a:ext>
            </a:extLst>
          </p:cNvPr>
          <p:cNvSpPr/>
          <p:nvPr/>
        </p:nvSpPr>
        <p:spPr>
          <a:xfrm>
            <a:off x="2219653" y="3177024"/>
            <a:ext cx="35512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Gradski zastupnici      30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Gradske zastupnice   18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0881EB8-A644-46B2-882E-B9ECAD251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927" y="2092262"/>
            <a:ext cx="5743575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84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069F-89D5-4A88-9563-111C676E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74" y="198000"/>
            <a:ext cx="8924925" cy="1325563"/>
          </a:xfrm>
        </p:spPr>
        <p:txBody>
          <a:bodyPr/>
          <a:lstStyle/>
          <a:p>
            <a:r>
              <a:rPr lang="hr-HR" b="1" dirty="0">
                <a:latin typeface="Arial Narrow" panose="020B0606020202030204" pitchFamily="34" charset="0"/>
              </a:rPr>
              <a:t>Gradski zastupnici prema starosti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AB81ED0-2A12-4000-8A13-6A5A2978C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637" y="1226441"/>
            <a:ext cx="571500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D8D010BD-4C6A-4326-90A4-182822648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674" y="3284984"/>
            <a:ext cx="5876925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27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069F-89D5-4A88-9563-111C676E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74" y="198000"/>
            <a:ext cx="9639301" cy="1325563"/>
          </a:xfrm>
        </p:spPr>
        <p:txBody>
          <a:bodyPr/>
          <a:lstStyle/>
          <a:p>
            <a:r>
              <a:rPr lang="hr-HR" b="1" dirty="0">
                <a:latin typeface="Arial Narrow" panose="020B0606020202030204" pitchFamily="34" charset="0"/>
              </a:rPr>
              <a:t>INFORMATIZACIJA GRADSKE SKUPŠTINE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C8776-D061-4ADE-B71F-931EA5F2F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4" y="1556085"/>
            <a:ext cx="8924925" cy="255871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aplikativni sustav sjednice "bez papira"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web stranica Gradske skupštine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prijenos sjednica Gradske skupštine (na YouTube kanalu Gradske skupštine)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omogućeno praćenje tijeka rasprave na mobilnom uređaju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sustav elektroničkog glasovanja / prijave za rasprave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 err="1">
                <a:latin typeface="Arial" panose="020B0604020202020204" pitchFamily="34" charset="0"/>
                <a:cs typeface="Arial" panose="020B0604020202020204" pitchFamily="34" charset="0"/>
              </a:rPr>
              <a:t>telekonferencijske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 sjednice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objava Službenog glasnika Grada Zagreba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37FE82-B34D-4BBA-B88E-D02B76D61D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464" y="4435765"/>
            <a:ext cx="3841895" cy="21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E53A4C-5B52-4684-8A74-DA1AAFCA00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95" y="4435765"/>
            <a:ext cx="3841895" cy="21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6CE37A-FB39-4764-BBF2-8A964B6426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033" y="4435765"/>
            <a:ext cx="3857144" cy="216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1476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069F-89D5-4A88-9563-111C676E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74" y="198000"/>
            <a:ext cx="8924925" cy="1325563"/>
          </a:xfrm>
        </p:spPr>
        <p:txBody>
          <a:bodyPr/>
          <a:lstStyle/>
          <a:p>
            <a:r>
              <a:rPr lang="hr-HR" b="1" dirty="0">
                <a:latin typeface="Arial Narrow" panose="020B0606020202030204" pitchFamily="34" charset="0"/>
              </a:rPr>
              <a:t>POSTUPAK DONOŠENJA AKATA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C8776-D061-4ADE-B71F-931EA5F2F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4" y="2352295"/>
            <a:ext cx="8924925" cy="323164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pokreće se podnošenjem prijedloga od strane ovlaštenog predlagatelja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podnosi se predsjedniku Gradske skupštine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sadržaj prijedloga - popratni dopis, prijedlog akta s obrazloženjem, ocjenu potrebnih sredstava, procjenu fiskalnog učinka, izvješće o provedenom savjetovanju s javnošću i drugo (npr. popratna dokumentacija)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prijedlog se upućuje gradonačelniku na davanje mišljenja ako on nije predlagatelj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razmatraju se na sjednicama radnih tijela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moguće su izmjene i dopune prijedloga u obliku amandmana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iznimno je moguće podnošenje prijedloga po hitnom postupku</a:t>
            </a:r>
          </a:p>
        </p:txBody>
      </p:sp>
    </p:spTree>
    <p:extLst>
      <p:ext uri="{BB962C8B-B14F-4D97-AF65-F5344CB8AC3E}">
        <p14:creationId xmlns:p14="http://schemas.microsoft.com/office/powerpoint/2010/main" val="407646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069F-89D5-4A88-9563-111C676E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74" y="198000"/>
            <a:ext cx="8924925" cy="1325563"/>
          </a:xfrm>
        </p:spPr>
        <p:txBody>
          <a:bodyPr/>
          <a:lstStyle/>
          <a:p>
            <a:r>
              <a:rPr lang="hr-HR" b="1" dirty="0">
                <a:latin typeface="Arial Narrow" panose="020B0606020202030204" pitchFamily="34" charset="0"/>
              </a:rPr>
              <a:t>SJEDNICA GRADSKE SKUPŠTINE</a:t>
            </a:r>
            <a:br>
              <a:rPr lang="hr-HR" b="1" dirty="0">
                <a:latin typeface="Arial Narrow" panose="020B0606020202030204" pitchFamily="34" charset="0"/>
              </a:rPr>
            </a:br>
            <a:r>
              <a:rPr lang="hr-HR" b="1" dirty="0">
                <a:latin typeface="Arial Narrow" panose="020B0606020202030204" pitchFamily="34" charset="0"/>
              </a:rPr>
              <a:t>- sazivanje 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C8776-D061-4ADE-B71F-931EA5F2F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4" y="2113026"/>
            <a:ext cx="8924925" cy="4100513"/>
          </a:xfrm>
        </p:spPr>
        <p:txBody>
          <a:bodyPr>
            <a:normAutofit/>
          </a:bodyPr>
          <a:lstStyle/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saziva ju predsjednik Gradske skupštine po potrebi, a najmanje jednom u 3 mjeseca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mogu se sazivati i na zahtjev gradonačelnika i 1/3 gradskih zastupnika (u slučaju nesazivanja sjednice, saziva ju gradonačelnik a ako ju niti on ne sazove, saziva ju čelnik središnjeg tijela državne uprave nadležan za lokalnu i područnu (regionalnu) samoupravu)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poziv za sjednicu dostavlja se najkasnije 12 dana prije održavanja sjednice uz iznimku sjednice kod donošenja proračuna (20 dana), a mogući su i kraći rokovi za sazivanje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saziva se elektroničkim putem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dnevni red predlaže predsjednik u koji unosi sve prijedloge ovlaštenih predlagatelja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na web stranici je dnevni red i materijali o kojima se vodi rasprava (zaštićeni dio web-a s pristupom gradskim zastupnicima - materijal koji sadrži podatke određenog stupnja tajnosti, poslovnu ili profesionalnu tajnu, odnosno osobne podatke)</a:t>
            </a:r>
          </a:p>
        </p:txBody>
      </p:sp>
    </p:spTree>
    <p:extLst>
      <p:ext uri="{BB962C8B-B14F-4D97-AF65-F5344CB8AC3E}">
        <p14:creationId xmlns:p14="http://schemas.microsoft.com/office/powerpoint/2010/main" val="55416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069F-89D5-4A88-9563-111C676E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74" y="198000"/>
            <a:ext cx="8924925" cy="1325563"/>
          </a:xfrm>
        </p:spPr>
        <p:txBody>
          <a:bodyPr/>
          <a:lstStyle/>
          <a:p>
            <a:r>
              <a:rPr lang="hr-HR" b="1" dirty="0">
                <a:latin typeface="Arial Narrow" panose="020B0606020202030204" pitchFamily="34" charset="0"/>
              </a:rPr>
              <a:t>SJEDNICA GRADSKE SKUPŠTINE</a:t>
            </a:r>
            <a:br>
              <a:rPr lang="hr-HR" b="1" dirty="0">
                <a:latin typeface="Arial Narrow" panose="020B0606020202030204" pitchFamily="34" charset="0"/>
              </a:rPr>
            </a:br>
            <a:r>
              <a:rPr lang="hr-HR" b="1" dirty="0">
                <a:latin typeface="Arial Narrow" panose="020B0606020202030204" pitchFamily="34" charset="0"/>
              </a:rPr>
              <a:t>- uvodni dio 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C8776-D061-4ADE-B71F-931EA5F2F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4" y="2825496"/>
            <a:ext cx="8924925" cy="2066925"/>
          </a:xfrm>
        </p:spPr>
        <p:txBody>
          <a:bodyPr>
            <a:normAutofit/>
          </a:bodyPr>
          <a:lstStyle/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utvrđivanje nazočnosti, odgoda i prekid sjednice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mandatna pitanja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prihvaćanje zapisnika prethodne sjednice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utvrđivanje dnevnog reda (povlačenje prijedloga, hitnost postupka, izostavljanje, dopuna ili izmjena redoslijeda razmatranja pojedinih prijedloga)</a:t>
            </a:r>
          </a:p>
        </p:txBody>
      </p:sp>
    </p:spTree>
    <p:extLst>
      <p:ext uri="{BB962C8B-B14F-4D97-AF65-F5344CB8AC3E}">
        <p14:creationId xmlns:p14="http://schemas.microsoft.com/office/powerpoint/2010/main" val="284204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F4C2F7DC-D370-4014-A71B-CBA0173766EF}"/>
              </a:ext>
            </a:extLst>
          </p:cNvPr>
          <p:cNvSpPr txBox="1">
            <a:spLocks/>
          </p:cNvSpPr>
          <p:nvPr/>
        </p:nvSpPr>
        <p:spPr>
          <a:xfrm>
            <a:off x="1524000" y="4057651"/>
            <a:ext cx="9144000" cy="2266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b="1" dirty="0">
                <a:solidFill>
                  <a:schemeClr val="bg1"/>
                </a:solidFill>
                <a:latin typeface="Arial Narrow" panose="020B0606020202030204" pitchFamily="34" charset="0"/>
              </a:rPr>
              <a:t>Javna uprava, kolegij: Lokalna samouprava</a:t>
            </a:r>
          </a:p>
          <a:p>
            <a:pPr marL="0" indent="0" algn="ctr">
              <a:buNone/>
            </a:pPr>
            <a:endParaRPr lang="pl-PL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hr-HR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Zagreb, 25. ožujka 2022.</a:t>
            </a:r>
          </a:p>
          <a:p>
            <a:pPr marL="0" indent="0" algn="ctr">
              <a:buNone/>
            </a:pPr>
            <a:r>
              <a:rPr lang="hr-HR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Joško Klisović, predsjednik Gradske skupštine Grada Zagreba</a:t>
            </a:r>
          </a:p>
          <a:p>
            <a:pPr marL="0" indent="0" algn="ctr">
              <a:buNone/>
            </a:pPr>
            <a:endParaRPr lang="hr-HR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01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069F-89D5-4A88-9563-111C676E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74" y="198000"/>
            <a:ext cx="8924925" cy="1325563"/>
          </a:xfrm>
        </p:spPr>
        <p:txBody>
          <a:bodyPr/>
          <a:lstStyle/>
          <a:p>
            <a:r>
              <a:rPr lang="hr-HR" b="1" dirty="0">
                <a:latin typeface="Arial Narrow" panose="020B0606020202030204" pitchFamily="34" charset="0"/>
              </a:rPr>
              <a:t>SJEDNICA GRADSKE SKUPŠTINE</a:t>
            </a:r>
            <a:br>
              <a:rPr lang="hr-HR" b="1" dirty="0">
                <a:latin typeface="Arial Narrow" panose="020B0606020202030204" pitchFamily="34" charset="0"/>
              </a:rPr>
            </a:br>
            <a:r>
              <a:rPr lang="hr-HR" b="1" dirty="0">
                <a:latin typeface="Arial Narrow" panose="020B0606020202030204" pitchFamily="34" charset="0"/>
              </a:rPr>
              <a:t>- pitanja i prijedlozi 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C8776-D061-4ADE-B71F-931EA5F2F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4" y="2383537"/>
            <a:ext cx="8924925" cy="3468624"/>
          </a:xfrm>
        </p:spPr>
        <p:txBody>
          <a:bodyPr>
            <a:normAutofit/>
          </a:bodyPr>
          <a:lstStyle/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redoslijed za postavljanje pitanja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pitanja se postavljaju, u pravilu, tijekom jednog sata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pitanje se može postaviti usmeno i/ili u pisanom obliku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usmeno se može postaviti 1 pitanje u trajanju od 2 minute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pitanje se može postaviti gradonačelniku, pročelnicima gradskih upravnih tijela i upravama trgovačkih društava u kojima Grad Zagreb ima većinski udio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odgovor se u daje, u pravilu, na istoj sjednici u trajanju od 2 minute ili se dostavlja u pisanom obliku u roku od 30 dana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traženje daljnjeg objašnjenja u slučaju kada zastupnik nije zadovoljan odgovorom u trajanju od 2 minute</a:t>
            </a:r>
          </a:p>
        </p:txBody>
      </p:sp>
    </p:spTree>
    <p:extLst>
      <p:ext uri="{BB962C8B-B14F-4D97-AF65-F5344CB8AC3E}">
        <p14:creationId xmlns:p14="http://schemas.microsoft.com/office/powerpoint/2010/main" val="124485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069F-89D5-4A88-9563-111C676E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74" y="198000"/>
            <a:ext cx="8924925" cy="1325563"/>
          </a:xfrm>
        </p:spPr>
        <p:txBody>
          <a:bodyPr/>
          <a:lstStyle/>
          <a:p>
            <a:r>
              <a:rPr lang="hr-HR" b="1" dirty="0">
                <a:latin typeface="Arial Narrow" panose="020B0606020202030204" pitchFamily="34" charset="0"/>
              </a:rPr>
              <a:t>SJEDNICA GRADSKE SKUPŠTINE</a:t>
            </a:r>
            <a:br>
              <a:rPr lang="hr-HR" b="1" dirty="0">
                <a:latin typeface="Arial Narrow" panose="020B0606020202030204" pitchFamily="34" charset="0"/>
              </a:rPr>
            </a:br>
            <a:r>
              <a:rPr lang="hr-HR" b="1" dirty="0">
                <a:latin typeface="Arial Narrow" panose="020B0606020202030204" pitchFamily="34" charset="0"/>
              </a:rPr>
              <a:t>- rasprava 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C8776-D061-4ADE-B71F-931EA5F2F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4" y="2057019"/>
            <a:ext cx="8924925" cy="4173093"/>
          </a:xfrm>
        </p:spPr>
        <p:txBody>
          <a:bodyPr>
            <a:normAutofit/>
          </a:bodyPr>
          <a:lstStyle/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obrazlaganje prijedloga - 8 minuta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izvjestitelji radnih tijela - 8 minuta, Savjet mladih, vijeća gradskih četvrti - 5 minuta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rasprava u ime kluba gradskih zastupnika - 8 minuta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pojedinačna rasprava - 5 minuta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povreda poslovnika - 1 minuta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replika (ne na raspravu u ime kluba gradskih zastupnika) / neslaganje s replikom - 2 minute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objašnjenja tijekom rasprave - 3 minute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objedinjavanje rasprave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ograničenje trajanja govora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gubitak prava govora</a:t>
            </a:r>
          </a:p>
        </p:txBody>
      </p:sp>
    </p:spTree>
    <p:extLst>
      <p:ext uri="{BB962C8B-B14F-4D97-AF65-F5344CB8AC3E}">
        <p14:creationId xmlns:p14="http://schemas.microsoft.com/office/powerpoint/2010/main" val="17347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069F-89D5-4A88-9563-111C676E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74" y="198000"/>
            <a:ext cx="8924925" cy="1325563"/>
          </a:xfrm>
        </p:spPr>
        <p:txBody>
          <a:bodyPr/>
          <a:lstStyle/>
          <a:p>
            <a:r>
              <a:rPr lang="hr-HR" b="1" dirty="0">
                <a:latin typeface="Arial Narrow" panose="020B0606020202030204" pitchFamily="34" charset="0"/>
              </a:rPr>
              <a:t>SJEDNICA GRADSKE SKUPŠTINE</a:t>
            </a:r>
            <a:br>
              <a:rPr lang="hr-HR" b="1" dirty="0">
                <a:latin typeface="Arial Narrow" panose="020B0606020202030204" pitchFamily="34" charset="0"/>
              </a:rPr>
            </a:br>
            <a:r>
              <a:rPr lang="hr-HR" b="1" dirty="0">
                <a:latin typeface="Arial Narrow" panose="020B0606020202030204" pitchFamily="34" charset="0"/>
              </a:rPr>
              <a:t>- odlučivanje i glasovanje 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C8776-D061-4ADE-B71F-931EA5F2F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4" y="1887475"/>
            <a:ext cx="8924925" cy="2047875"/>
          </a:xfrm>
        </p:spPr>
        <p:txBody>
          <a:bodyPr>
            <a:noAutofit/>
          </a:bodyPr>
          <a:lstStyle/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može raspravljati i odlučivati ako je na sjednici nazočna većina zastupnika, a odlučuje većinom glasova nazočnih zastupnika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o dijelu akata odlučuje većinom glasova svih gradskih zastupnika i 2/3 većinom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glasovanje je javno osim ako Gradska skupština ne odluči da se glasuje tajno i u slučajevima određenima zakonom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glasuje se nakon rasprave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02F2AB-0CDD-4C04-B8B7-438856A99D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375" y="4425711"/>
            <a:ext cx="3986811" cy="22326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3ED6C80-AFA3-4F5C-999D-9B7101E09C73}"/>
              </a:ext>
            </a:extLst>
          </p:cNvPr>
          <p:cNvSpPr txBox="1">
            <a:spLocks/>
          </p:cNvSpPr>
          <p:nvPr/>
        </p:nvSpPr>
        <p:spPr>
          <a:xfrm>
            <a:off x="2428873" y="3910966"/>
            <a:ext cx="5734052" cy="2600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najprije se glasuje o amandmanima a onda o prijedlogu u cjelini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javno se glasuje dizanjem glasačkog kartona ili poimenično ili elektronički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tajno glasovanje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zajedničko glasovanje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utvrđivanje rezultata glasovanja i ispis na kontrolnom ekranu</a:t>
            </a:r>
          </a:p>
        </p:txBody>
      </p:sp>
    </p:spTree>
    <p:extLst>
      <p:ext uri="{BB962C8B-B14F-4D97-AF65-F5344CB8AC3E}">
        <p14:creationId xmlns:p14="http://schemas.microsoft.com/office/powerpoint/2010/main" val="218214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069F-89D5-4A88-9563-111C676E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8860" y="198000"/>
            <a:ext cx="10103140" cy="1325563"/>
          </a:xfrm>
        </p:spPr>
        <p:txBody>
          <a:bodyPr>
            <a:normAutofit fontScale="90000"/>
          </a:bodyPr>
          <a:lstStyle/>
          <a:p>
            <a:r>
              <a:rPr lang="hr-HR" b="1" dirty="0">
                <a:latin typeface="Arial Narrow" panose="020B0606020202030204" pitchFamily="34" charset="0"/>
              </a:rPr>
              <a:t>SJEDNICA GRADSKE SKUPŠTINE</a:t>
            </a:r>
            <a:br>
              <a:rPr lang="hr-HR" b="1" dirty="0">
                <a:latin typeface="Arial Narrow" panose="020B0606020202030204" pitchFamily="34" charset="0"/>
              </a:rPr>
            </a:br>
            <a:r>
              <a:rPr lang="hr-HR" b="1" dirty="0">
                <a:latin typeface="Arial Narrow" panose="020B0606020202030204" pitchFamily="34" charset="0"/>
              </a:rPr>
              <a:t>- podnošenje prijedloga, odlučivanje i glasovanje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5F2946E-B81D-432A-BC6B-EC53CA1618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9727195"/>
              </p:ext>
            </p:extLst>
          </p:nvPr>
        </p:nvGraphicFramePr>
        <p:xfrm>
          <a:off x="2242272" y="2401792"/>
          <a:ext cx="9473477" cy="28120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6228">
                  <a:extLst>
                    <a:ext uri="{9D8B030D-6E8A-4147-A177-3AD203B41FA5}">
                      <a16:colId xmlns:a16="http://schemas.microsoft.com/office/drawing/2014/main" val="3119055760"/>
                    </a:ext>
                  </a:extLst>
                </a:gridCol>
                <a:gridCol w="4667249">
                  <a:extLst>
                    <a:ext uri="{9D8B030D-6E8A-4147-A177-3AD203B41FA5}">
                      <a16:colId xmlns:a16="http://schemas.microsoft.com/office/drawing/2014/main" val="19236249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47 gradskih zastupnika</a:t>
                      </a:r>
                      <a:endParaRPr lang="hr-H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u="sng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48 gradskih zastupnika</a:t>
                      </a:r>
                      <a:endParaRPr lang="hr-H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3356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1/3 - 16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1/3 - 16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7078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1/4 - </a:t>
                      </a:r>
                      <a:r>
                        <a:rPr lang="hr-HR" sz="1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1/4 - 12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3116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1/5 -   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1/5 -  10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4676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1/10 - 5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1/10 - 5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8646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većina glasova svih gradskih zastupnika - 24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većina glasova svih gradskih zastupnika - 25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0693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dvotrećinska većina glasova svih gradskih zastupnika - 32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dvotrećinska većina glasova svih gradskih zastupnika - 32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0936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272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069F-89D5-4A88-9563-111C676E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74" y="198000"/>
            <a:ext cx="8924925" cy="1325563"/>
          </a:xfrm>
        </p:spPr>
        <p:txBody>
          <a:bodyPr/>
          <a:lstStyle/>
          <a:p>
            <a:pPr algn="ctr"/>
            <a:r>
              <a:rPr lang="hr-HR" b="1" dirty="0">
                <a:latin typeface="Arial Narrow" panose="020B0606020202030204" pitchFamily="34" charset="0"/>
              </a:rPr>
              <a:t>HVALA NA POZORNOSTI!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AA9CA9-BB1C-453D-9A3E-61C150AAF2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162" y="1987063"/>
            <a:ext cx="6898176" cy="38744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FC47634-9382-4582-BC24-647F3A5D9099}"/>
              </a:ext>
            </a:extLst>
          </p:cNvPr>
          <p:cNvSpPr/>
          <p:nvPr/>
        </p:nvSpPr>
        <p:spPr>
          <a:xfrm>
            <a:off x="5653088" y="6140372"/>
            <a:ext cx="26003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b="1" dirty="0">
                <a:latin typeface="Arial Narrow" panose="020B0606020202030204" pitchFamily="34" charset="0"/>
              </a:rPr>
              <a:t>https://skupstina.zagreb.hr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9245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069F-89D5-4A88-9563-111C676E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84391"/>
            <a:ext cx="10363200" cy="626810"/>
          </a:xfrm>
        </p:spPr>
        <p:txBody>
          <a:bodyPr anchor="t">
            <a:normAutofit/>
          </a:bodyPr>
          <a:lstStyle/>
          <a:p>
            <a:pPr algn="ctr"/>
            <a:r>
              <a:rPr lang="hr-HR" sz="3600" b="1" dirty="0">
                <a:latin typeface="Arial Narrow" panose="020B0606020202030204" pitchFamily="34" charset="0"/>
              </a:rPr>
              <a:t>Stara Gradska vijećnica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4548B6-0625-4584-A917-5931C6389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581" y="4280515"/>
            <a:ext cx="1934601" cy="2401574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C8776-D061-4ADE-B71F-931EA5F2F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9709" y="858797"/>
            <a:ext cx="8860251" cy="2521712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hr-HR" sz="6400" dirty="0">
                <a:latin typeface="Arial" panose="020B0604020202020204" pitchFamily="34" charset="0"/>
                <a:cs typeface="Arial" panose="020B0604020202020204" pitchFamily="34" charset="0"/>
              </a:rPr>
              <a:t>1439. - Kuća vijeća </a:t>
            </a:r>
            <a:r>
              <a:rPr lang="hr-HR" sz="6400" dirty="0" err="1">
                <a:latin typeface="Arial" panose="020B0604020202020204" pitchFamily="34" charset="0"/>
                <a:cs typeface="Arial" panose="020B0604020202020204" pitchFamily="34" charset="0"/>
              </a:rPr>
              <a:t>Gradeca</a:t>
            </a:r>
            <a:r>
              <a:rPr lang="hr-HR" sz="6400" dirty="0">
                <a:latin typeface="Arial" panose="020B0604020202020204" pitchFamily="34" charset="0"/>
                <a:cs typeface="Arial" panose="020B0604020202020204" pitchFamily="34" charset="0"/>
              </a:rPr>
              <a:t> zagrebačkog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hr-HR" sz="6400" dirty="0">
                <a:latin typeface="Arial" panose="020B0604020202020204" pitchFamily="34" charset="0"/>
                <a:cs typeface="Arial" panose="020B0604020202020204" pitchFamily="34" charset="0"/>
              </a:rPr>
              <a:t>1614. - gradski sudac Jakov </a:t>
            </a:r>
            <a:r>
              <a:rPr lang="hr-HR" sz="6400" dirty="0" err="1">
                <a:latin typeface="Arial" panose="020B0604020202020204" pitchFamily="34" charset="0"/>
                <a:cs typeface="Arial" panose="020B0604020202020204" pitchFamily="34" charset="0"/>
              </a:rPr>
              <a:t>Gasparini</a:t>
            </a:r>
            <a:r>
              <a:rPr lang="hr-HR" sz="6400" dirty="0">
                <a:latin typeface="Arial" panose="020B0604020202020204" pitchFamily="34" charset="0"/>
                <a:cs typeface="Arial" panose="020B0604020202020204" pitchFamily="34" charset="0"/>
              </a:rPr>
              <a:t>, dograđivanjem pretvara u Vijećnicu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hr-HR" sz="6400" dirty="0">
                <a:latin typeface="Arial" panose="020B0604020202020204" pitchFamily="34" charset="0"/>
                <a:cs typeface="Arial" panose="020B0604020202020204" pitchFamily="34" charset="0"/>
              </a:rPr>
              <a:t>1787. - Vijećnica se sastoji od 8 soba, kuhinje, 3 zatvora, 2 dućana i podrum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hr-HR" sz="6400" dirty="0">
                <a:latin typeface="Arial" panose="020B0604020202020204" pitchFamily="34" charset="0"/>
                <a:cs typeface="Arial" panose="020B0604020202020204" pitchFamily="34" charset="0"/>
              </a:rPr>
              <a:t>1832. - Zagrebački trgovac Kristofor Stanković, dobivši glavni zgoditak na bečkoj lutriji, poklanja novac za izgradnju kazališta te u suradnji sa gradskom upravom, kupuje dodatne dvije parcele čime je osigurano dovoljno prostora za izgradnju kazališne zgrade.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hr-HR" sz="6400" dirty="0">
                <a:latin typeface="Arial" panose="020B0604020202020204" pitchFamily="34" charset="0"/>
                <a:cs typeface="Arial" panose="020B0604020202020204" pitchFamily="34" charset="0"/>
              </a:rPr>
              <a:t>u kazalištu se po prvi puta na kazališnoj pozornici čuo hrvatski jezik u međučinu njemačke predstave s Gajevom budnicom "Još Hrvatska ni propala "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hr-HR" sz="6400" dirty="0">
                <a:latin typeface="Arial" panose="020B0604020202020204" pitchFamily="34" charset="0"/>
                <a:cs typeface="Arial" panose="020B0604020202020204" pitchFamily="34" charset="0"/>
              </a:rPr>
              <a:t>1840. - izvedena prva predstava na hrvatskom jeziku "Juran i Sofija ili Turci kod Siska"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hr-HR" sz="6400" dirty="0">
                <a:latin typeface="Arial" panose="020B0604020202020204" pitchFamily="34" charset="0"/>
                <a:cs typeface="Arial" panose="020B0604020202020204" pitchFamily="34" charset="0"/>
              </a:rPr>
              <a:t>1846. - izvedena prva hrvatska opera "Ljubav i zloba" Vatroslava Lisinskog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hr-HR" sz="6400" dirty="0">
                <a:latin typeface="Arial" panose="020B0604020202020204" pitchFamily="34" charset="0"/>
                <a:cs typeface="Arial" panose="020B0604020202020204" pitchFamily="34" charset="0"/>
              </a:rPr>
              <a:t>1847. - na prijedlog Ivana pl. Kukuljevića, hrvatski jezik je proglašen službenim jezikom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hr-HR" sz="6400" dirty="0">
                <a:latin typeface="Arial" panose="020B0604020202020204" pitchFamily="34" charset="0"/>
                <a:cs typeface="Arial" panose="020B0604020202020204" pitchFamily="34" charset="0"/>
              </a:rPr>
              <a:t>1848. - zasjedao prvi hrvatski Narodni sabor pod predsjedanjem bana Josipa Jelačića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r-HR" sz="2600" dirty="0">
              <a:latin typeface="Arial Narrow" panose="020B0606020202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55F93F-2973-4AC0-B5A4-F18BF272824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52" y="4282482"/>
            <a:ext cx="3238807" cy="23996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4B1B1A-9B3A-4338-9DAF-22C9C42605D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329" y="4148050"/>
            <a:ext cx="1799705" cy="239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32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069F-89D5-4A88-9563-111C676E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74" y="84390"/>
            <a:ext cx="8924925" cy="1325563"/>
          </a:xfrm>
        </p:spPr>
        <p:txBody>
          <a:bodyPr/>
          <a:lstStyle/>
          <a:p>
            <a:r>
              <a:rPr lang="hr-HR" b="1" dirty="0">
                <a:latin typeface="Arial Narrow" panose="020B0606020202030204" pitchFamily="34" charset="0"/>
              </a:rPr>
              <a:t>USTROJSTVO GRADA ZAGREBA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62105E-5808-430F-B65C-62A28F726274}"/>
              </a:ext>
            </a:extLst>
          </p:cNvPr>
          <p:cNvSpPr txBox="1">
            <a:spLocks/>
          </p:cNvSpPr>
          <p:nvPr/>
        </p:nvSpPr>
        <p:spPr>
          <a:xfrm>
            <a:off x="7045031" y="1260000"/>
            <a:ext cx="4875211" cy="26019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Mjesna samouprava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Na području Grada Zagreba osnovano je 17 gradskih četvrti i 218 mjesnih odbora kao oblici mjesne samouprave putem kojih građani sudjeluju u odlučivanju o poslovima iz samoupravnog djelokruga i lokalnim poslovima koji neposredno i svakodnevno utječu na njihov život i rad.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58F11D4-4BF4-4B6D-9F9A-B2FE75CD10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30334"/>
              </p:ext>
            </p:extLst>
          </p:nvPr>
        </p:nvGraphicFramePr>
        <p:xfrm>
          <a:off x="2009776" y="1260000"/>
          <a:ext cx="4875212" cy="255568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437606">
                  <a:extLst>
                    <a:ext uri="{9D8B030D-6E8A-4147-A177-3AD203B41FA5}">
                      <a16:colId xmlns:a16="http://schemas.microsoft.com/office/drawing/2014/main" val="1493929167"/>
                    </a:ext>
                  </a:extLst>
                </a:gridCol>
                <a:gridCol w="2437606">
                  <a:extLst>
                    <a:ext uri="{9D8B030D-6E8A-4147-A177-3AD203B41FA5}">
                      <a16:colId xmlns:a16="http://schemas.microsoft.com/office/drawing/2014/main" val="2710697161"/>
                    </a:ext>
                  </a:extLst>
                </a:gridCol>
              </a:tblGrid>
              <a:tr h="31946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Tijela Grada Zagreba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2382456"/>
                  </a:ext>
                </a:extLst>
              </a:tr>
              <a:tr h="3194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Gradska skupština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Gradonačelnik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0001332"/>
                  </a:ext>
                </a:extLst>
              </a:tr>
              <a:tr h="1916765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hr-HR" sz="16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predstavničko tijelo građana izabrano na temelju općega biračkoga prava na neposrednim izborima tajnim glasovanjem na način određen zakonom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180000" algn="l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r-HR" sz="16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predstavlja i zastupa Grad Zagreb i nositelj je izvršnih poslova u Gradu Zagrebu</a:t>
                      </a:r>
                    </a:p>
                    <a:p>
                      <a:pPr marL="342900" lvl="0" indent="-180000" algn="just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r-HR" sz="16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ima dva zamjenika</a:t>
                      </a:r>
                    </a:p>
                    <a:p>
                      <a:pPr marL="342900" lvl="0" indent="-180000" algn="l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r-HR" sz="16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biraju se na neposrednim izborima</a:t>
                      </a:r>
                    </a:p>
                  </a:txBody>
                  <a:tcPr marL="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6292581"/>
                  </a:ext>
                </a:extLst>
              </a:tr>
            </a:tbl>
          </a:graphicData>
        </a:graphic>
      </p:graphicFrame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1E54624-A7FE-4A42-8620-5A3A68270D70}"/>
              </a:ext>
            </a:extLst>
          </p:cNvPr>
          <p:cNvSpPr txBox="1">
            <a:spLocks/>
          </p:cNvSpPr>
          <p:nvPr/>
        </p:nvSpPr>
        <p:spPr>
          <a:xfrm>
            <a:off x="2009776" y="4007434"/>
            <a:ext cx="4875211" cy="2571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3000" dirty="0">
                <a:latin typeface="Arial" panose="020B0604020202020204" pitchFamily="34" charset="0"/>
                <a:cs typeface="Arial" panose="020B0604020202020204" pitchFamily="34" charset="0"/>
              </a:rPr>
              <a:t>Gradska upravna tijela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obavljaju upravne, stručne i druge poslove iz samoupravnog djelokruga Grada Zagreba te povjerene poslove državne uprave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Odluka o ustrojstvu i djelokrugu gradskih upravnih tijela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16 gradskih upravnih tijela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521BCE1-C155-42DA-90D0-B3175F9CE730}"/>
              </a:ext>
            </a:extLst>
          </p:cNvPr>
          <p:cNvSpPr txBox="1">
            <a:spLocks/>
          </p:cNvSpPr>
          <p:nvPr/>
        </p:nvSpPr>
        <p:spPr>
          <a:xfrm>
            <a:off x="7045030" y="4007435"/>
            <a:ext cx="4875211" cy="257177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Ustanove (337), trgovačka društva (13) i druge pravne osobe osnovane radi obavljanja javnih službi u Gradu Zagrebu</a:t>
            </a:r>
          </a:p>
        </p:txBody>
      </p:sp>
    </p:spTree>
    <p:extLst>
      <p:ext uri="{BB962C8B-B14F-4D97-AF65-F5344CB8AC3E}">
        <p14:creationId xmlns:p14="http://schemas.microsoft.com/office/powerpoint/2010/main" val="42985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069F-89D5-4A88-9563-111C676E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75" y="198690"/>
            <a:ext cx="7839076" cy="1325563"/>
          </a:xfrm>
        </p:spPr>
        <p:txBody>
          <a:bodyPr/>
          <a:lstStyle/>
          <a:p>
            <a:r>
              <a:rPr lang="hr-HR" b="1" dirty="0">
                <a:latin typeface="Arial Narrow" panose="020B0606020202030204" pitchFamily="34" charset="0"/>
              </a:rPr>
              <a:t>SAMOUPRAVNI DJELOKRUG GRADA ZAGREBA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E001D51-3230-46FD-83FB-140CDAB61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5" y="1665478"/>
            <a:ext cx="8924925" cy="495935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Grad Zagreb u svom samoupravnom djelokrugu </a:t>
            </a:r>
            <a:r>
              <a:rPr lang="hr-HR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obavlja poslove</a:t>
            </a: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 lokalnog značaja kojima se neposredno ostvaruju potrebe građana te poslove područnog (regionalnog) značaja, a koji nisu Ustavom ili zakonom dodijeljeni državnim tijelima (npr. gospodarski razvoj, komunalno gospodarstvo, prostorno i urbanističko planiranje, uređenje naselja i stanovanje, odgoj i obrazovanje, promet i prometnu infrastrukturu i dr.)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poslove iz samoupravnog djelokruga Grada Zagreba </a:t>
            </a:r>
            <a:r>
              <a:rPr lang="hr-HR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obavljaju</a:t>
            </a: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 tijela Grada Zagreba (Gradska skupština i gradonačelnik), gradska upravna tijela, tijela mjesne samouprave, ustanove, trgovačka društva i druge pravne osobe osnovane radi obavljanja javnih službi u Gradu Zagrebu a obavljanje poslova iz samoupravnog djelokruga Grada Zagreba može se povjeriti odnosno prenijeti i drugim pravnim i fizičkim osobama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ovlasti i obveze koje proizlaze iz samoupravnog djelokruga Grada Zagreba </a:t>
            </a:r>
            <a:r>
              <a:rPr lang="hr-HR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podijeljene</a:t>
            </a: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 su između predstavničkog tijela Gradske skupštine i izvršnog tijela gradonačelnika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ako zakonom ili drugim propisom nije jasno određeno koje je tijelo nadležno za obavljanje poslova iz samoupravnog djelokruga Grada Zagreba, svi poslovi i zadaće što se odnose na uređivanje odnosa iz samoupravnog djelokruga Grada Zagreba </a:t>
            </a:r>
            <a:r>
              <a:rPr lang="hr-HR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(legislativne naravi) u nadležnosti su Gradske skupštine</a:t>
            </a: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, a svi </a:t>
            </a:r>
            <a:r>
              <a:rPr lang="hr-HR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izvršni poslovi i zadaće u nadležnosti su gradonačelnika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ako se po naravi posla ne može utvrditi nadležnost, </a:t>
            </a: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nadležna je Gradska skupština</a:t>
            </a:r>
          </a:p>
        </p:txBody>
      </p:sp>
    </p:spTree>
    <p:extLst>
      <p:ext uri="{BB962C8B-B14F-4D97-AF65-F5344CB8AC3E}">
        <p14:creationId xmlns:p14="http://schemas.microsoft.com/office/powerpoint/2010/main" val="397362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069F-89D5-4A88-9563-111C676E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74" y="198000"/>
            <a:ext cx="8924925" cy="1325563"/>
          </a:xfrm>
        </p:spPr>
        <p:txBody>
          <a:bodyPr/>
          <a:lstStyle/>
          <a:p>
            <a:r>
              <a:rPr lang="hr-HR" b="1" dirty="0">
                <a:latin typeface="Arial Narrow" panose="020B0606020202030204" pitchFamily="34" charset="0"/>
              </a:rPr>
              <a:t>ODNOS IZMEĐU</a:t>
            </a:r>
            <a:br>
              <a:rPr lang="hr-HR" b="1" dirty="0">
                <a:latin typeface="Arial Narrow" panose="020B0606020202030204" pitchFamily="34" charset="0"/>
              </a:rPr>
            </a:br>
            <a:r>
              <a:rPr lang="hr-HR" b="1" dirty="0">
                <a:latin typeface="Arial Narrow" panose="020B0606020202030204" pitchFamily="34" charset="0"/>
              </a:rPr>
              <a:t>Gradske skupštine i gradonačelnika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D96F1C7-CE6A-431C-92D9-2C335F655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5" y="2335911"/>
            <a:ext cx="8924925" cy="3409950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gradonačelnik i njegovi zamjenici </a:t>
            </a:r>
            <a:r>
              <a:rPr lang="hr-HR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prisustvuju sjednicama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 Gradske skupštine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gradonačelnik ima pravo i dužnost </a:t>
            </a:r>
            <a:r>
              <a:rPr lang="hr-HR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izjasniti se o svakom prijedlogu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 akta na dnevnom redu Gradske skupštine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gradonačelnik dva puta godišnje Gradskoj skupštini </a:t>
            </a:r>
            <a:r>
              <a:rPr lang="hr-HR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podnosi polugodišnje izvješće o svom radu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: do 1. rujna za razdoblje siječanj-lipanj tekuće godine i do 28. veljače za razdoblje srpanj-prosinac prethodne godine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gradonačelnik </a:t>
            </a:r>
            <a:r>
              <a:rPr lang="hr-HR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podnosi izvješće o pojedinim pitanjima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 iz svog djelokruga na zahtjev Gradske skupštine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gradonačelnik može </a:t>
            </a:r>
            <a:r>
              <a:rPr lang="hr-HR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obustaviti primjenu općeg akta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 Gradske skupštine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gradski zastupnici mogu gradonačelniku </a:t>
            </a:r>
            <a:r>
              <a:rPr lang="hr-HR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postavljati pitanja o njegovu radu</a:t>
            </a:r>
            <a:endParaRPr lang="hr-H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68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069F-89D5-4A88-9563-111C676E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74" y="198000"/>
            <a:ext cx="8924925" cy="1325563"/>
          </a:xfrm>
        </p:spPr>
        <p:txBody>
          <a:bodyPr>
            <a:normAutofit fontScale="90000"/>
          </a:bodyPr>
          <a:lstStyle/>
          <a:p>
            <a:r>
              <a:rPr lang="pl-PL" b="1" dirty="0">
                <a:latin typeface="Arial Narrow" panose="020B0606020202030204" pitchFamily="34" charset="0"/>
              </a:rPr>
              <a:t>ODNOS IZMEĐU TIJELA GRADA ZAGREBA</a:t>
            </a:r>
            <a:br>
              <a:rPr lang="pl-PL" b="1" dirty="0">
                <a:latin typeface="Arial Narrow" panose="020B0606020202030204" pitchFamily="34" charset="0"/>
              </a:rPr>
            </a:br>
            <a:r>
              <a:rPr lang="pl-PL" b="1" dirty="0">
                <a:latin typeface="Arial Narrow" panose="020B0606020202030204" pitchFamily="34" charset="0"/>
              </a:rPr>
              <a:t>i mjesne samouprave</a:t>
            </a:r>
            <a:endParaRPr lang="hr-HR" b="1" dirty="0">
              <a:latin typeface="Arial Narrow" panose="020B060602020203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2B8E2E-B1AB-46A0-A76F-BDA1E09F1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5" y="1604518"/>
            <a:ext cx="8924925" cy="5055482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700" b="1" u="sng" dirty="0">
                <a:latin typeface="Arial" panose="020B0604020202020204" pitchFamily="34" charset="0"/>
                <a:cs typeface="Arial" panose="020B0604020202020204" pitchFamily="34" charset="0"/>
              </a:rPr>
              <a:t>gradonačelnik, predsjednik Gradske skupštine i predsjednici vijeća gradskih četvrti čine koordinaciju</a:t>
            </a:r>
            <a:r>
              <a:rPr lang="hr-HR" sz="1700" dirty="0">
                <a:latin typeface="Arial" panose="020B0604020202020204" pitchFamily="34" charset="0"/>
                <a:cs typeface="Arial" panose="020B0604020202020204" pitchFamily="34" charset="0"/>
              </a:rPr>
              <a:t>. Na čelu koordinacije izmjenjuju se prema dogovoru gradonačelnik i predsjednik Gradske skupštine. Koordinacija raspravlja o pitanjima važnim za gradske četvrti i o sukobu interesa gradskih četvrti, mjesnih odbora i Grada kao cjeline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700" dirty="0">
                <a:latin typeface="Arial" panose="020B0604020202020204" pitchFamily="34" charset="0"/>
                <a:cs typeface="Arial" panose="020B0604020202020204" pitchFamily="34" charset="0"/>
              </a:rPr>
              <a:t>gradonačelnik ili drugi ovlašteni predlagatelj dužan je </a:t>
            </a:r>
            <a:r>
              <a:rPr lang="hr-HR" sz="1700" b="1" u="sng" dirty="0">
                <a:latin typeface="Arial" panose="020B0604020202020204" pitchFamily="34" charset="0"/>
                <a:cs typeface="Arial" panose="020B0604020202020204" pitchFamily="34" charset="0"/>
              </a:rPr>
              <a:t>zatražiti mišljenje</a:t>
            </a:r>
            <a:r>
              <a:rPr lang="hr-HR" sz="1700" dirty="0">
                <a:latin typeface="Arial" panose="020B0604020202020204" pitchFamily="34" charset="0"/>
                <a:cs typeface="Arial" panose="020B0604020202020204" pitchFamily="34" charset="0"/>
              </a:rPr>
              <a:t> vijeća gradskih četvrti o svakom prijedlogu akta koji donosi Gradska skupština, a predsjednik vijeća gradske četvrti ili drugi predstavnik kojeg odredi vijeće gradske četvrti može na sjednici Gradske skupštine i na sjednicama matičnog i nadležnih radnih tijela </a:t>
            </a:r>
            <a:r>
              <a:rPr lang="hr-HR" sz="1700" b="1" u="sng" dirty="0">
                <a:latin typeface="Arial" panose="020B0604020202020204" pitchFamily="34" charset="0"/>
                <a:cs typeface="Arial" panose="020B0604020202020204" pitchFamily="34" charset="0"/>
              </a:rPr>
              <a:t>obrazložiti dano mišljenje</a:t>
            </a:r>
            <a:r>
              <a:rPr lang="hr-HR" sz="1700" dirty="0">
                <a:latin typeface="Arial" panose="020B0604020202020204" pitchFamily="34" charset="0"/>
                <a:cs typeface="Arial" panose="020B0604020202020204" pitchFamily="34" charset="0"/>
              </a:rPr>
              <a:t> (npr. program građenja komunalne infrastrukture; imenovanje javnih površina; odluke o donošenju urbanističkih planova uređenja i dr.)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700" dirty="0">
                <a:latin typeface="Arial" panose="020B0604020202020204" pitchFamily="34" charset="0"/>
                <a:cs typeface="Arial" panose="020B0604020202020204" pitchFamily="34" charset="0"/>
              </a:rPr>
              <a:t>gradska upravna tijela dužna su tijelima gradske četvrti na njihov zahtjev </a:t>
            </a:r>
            <a:r>
              <a:rPr lang="hr-HR" sz="1700" b="1" u="sng" dirty="0">
                <a:latin typeface="Arial" panose="020B0604020202020204" pitchFamily="34" charset="0"/>
                <a:cs typeface="Arial" panose="020B0604020202020204" pitchFamily="34" charset="0"/>
              </a:rPr>
              <a:t>dati pisani odgovor na pitanja i inicijative te dostaviti podatke</a:t>
            </a:r>
            <a:r>
              <a:rPr lang="hr-HR" sz="1700" dirty="0">
                <a:latin typeface="Arial" panose="020B0604020202020204" pitchFamily="34" charset="0"/>
                <a:cs typeface="Arial" panose="020B0604020202020204" pitchFamily="34" charset="0"/>
              </a:rPr>
              <a:t> koji su im potrebni u obavljanju poslova iz njihova djelokruga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700" dirty="0">
                <a:latin typeface="Arial" panose="020B0604020202020204" pitchFamily="34" charset="0"/>
                <a:cs typeface="Arial" panose="020B0604020202020204" pitchFamily="34" charset="0"/>
              </a:rPr>
              <a:t>gradonačelnik i gradska upravna tijela, prije realizacije određene mjere ili odlučivanja o pitanjima važnim za pojedinu gradsku četvrt, dužni su </a:t>
            </a:r>
            <a:r>
              <a:rPr lang="hr-HR" sz="1700" b="1" u="sng" dirty="0">
                <a:latin typeface="Arial" panose="020B0604020202020204" pitchFamily="34" charset="0"/>
                <a:cs typeface="Arial" panose="020B0604020202020204" pitchFamily="34" charset="0"/>
              </a:rPr>
              <a:t>provesti</a:t>
            </a:r>
            <a:r>
              <a:rPr lang="hr-HR" sz="17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700" b="1" u="sng" dirty="0">
                <a:latin typeface="Arial" panose="020B0604020202020204" pitchFamily="34" charset="0"/>
                <a:cs typeface="Arial" panose="020B0604020202020204" pitchFamily="34" charset="0"/>
              </a:rPr>
              <a:t>savjetovanje s vijećem gradske četvrti</a:t>
            </a:r>
            <a:r>
              <a:rPr lang="hr-HR" sz="1700" dirty="0">
                <a:latin typeface="Arial" panose="020B0604020202020204" pitchFamily="34" charset="0"/>
                <a:cs typeface="Arial" panose="020B0604020202020204" pitchFamily="34" charset="0"/>
              </a:rPr>
              <a:t>, odnosno </a:t>
            </a:r>
            <a:r>
              <a:rPr lang="hr-HR" sz="1700" b="1" u="sng" dirty="0">
                <a:latin typeface="Arial" panose="020B0604020202020204" pitchFamily="34" charset="0"/>
                <a:cs typeface="Arial" panose="020B0604020202020204" pitchFamily="34" charset="0"/>
              </a:rPr>
              <a:t>informirati ih</a:t>
            </a:r>
            <a:r>
              <a:rPr lang="hr-HR" sz="1700" dirty="0">
                <a:latin typeface="Arial" panose="020B0604020202020204" pitchFamily="34" charset="0"/>
                <a:cs typeface="Arial" panose="020B0604020202020204" pitchFamily="34" charset="0"/>
              </a:rPr>
              <a:t> (npr. pri izradi urbanističkih planova uređenja; izgradnji objekata javne namjene i dr.)</a:t>
            </a:r>
          </a:p>
        </p:txBody>
      </p:sp>
    </p:spTree>
    <p:extLst>
      <p:ext uri="{BB962C8B-B14F-4D97-AF65-F5344CB8AC3E}">
        <p14:creationId xmlns:p14="http://schemas.microsoft.com/office/powerpoint/2010/main" val="159898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DE4EAD-8E07-4D42-8A97-3371980070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361" y="360085"/>
            <a:ext cx="7621064" cy="57157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97537F-5911-4AB4-8EFE-8383D7C64F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9" y="61085"/>
            <a:ext cx="3334215" cy="22101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5B57A8-1A33-4ACB-9524-7D08E4F67F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9" y="2323946"/>
            <a:ext cx="3334215" cy="22101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E96059-DEC7-4291-B61B-130193FFCF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8" y="4586807"/>
            <a:ext cx="3334215" cy="22101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EA0E4C-AABC-4BE5-B04F-2D1FDD37E9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794" y="2652962"/>
            <a:ext cx="3334215" cy="41439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8130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069F-89D5-4A88-9563-111C676E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74" y="198000"/>
            <a:ext cx="8924925" cy="1325563"/>
          </a:xfrm>
        </p:spPr>
        <p:txBody>
          <a:bodyPr/>
          <a:lstStyle/>
          <a:p>
            <a:r>
              <a:rPr lang="hr-HR" b="1" dirty="0">
                <a:latin typeface="Arial Narrow" panose="020B0606020202030204" pitchFamily="34" charset="0"/>
              </a:rPr>
              <a:t>O GRADSKOJ SKUPŠTINI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C8776-D061-4ADE-B71F-931EA5F2F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4" y="2352295"/>
            <a:ext cx="8039101" cy="3124200"/>
          </a:xfrm>
        </p:spPr>
        <p:txBody>
          <a:bodyPr>
            <a:normAutofit/>
          </a:bodyPr>
          <a:lstStyle/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Gradska skupština predstavničko je tijelo građana Grada Zagreba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ima 47 gradskih zastupnika, nakon dopunskih izbora za zastupnika iz reda srpske nacionalne manjine 48 zastupnika, predsjednika i najviše 4 potpredsjednika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donosi akte u okviru samoupravnog djelokruga Grada Zagreba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može raspravljati i odlučivati ako je na sjednici nazočna većina zastupnika, a odlučuje većinom glasova nazočnih zastupnika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o dijelu akata odlučuje većinom glasova svih gradskih zastupnika i 2/3 većinom</a:t>
            </a:r>
          </a:p>
        </p:txBody>
      </p:sp>
    </p:spTree>
    <p:extLst>
      <p:ext uri="{BB962C8B-B14F-4D97-AF65-F5344CB8AC3E}">
        <p14:creationId xmlns:p14="http://schemas.microsoft.com/office/powerpoint/2010/main" val="169959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S2022.potx" id="{FD1A1FC7-3EE0-4FA6-968D-DBA8CD9C69B4}" vid="{1C8EF9AB-6E86-4119-A66A-E740C35909F0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S2022.potx" id="{FD1A1FC7-3EE0-4FA6-968D-DBA8CD9C69B4}" vid="{1C8EF9AB-6E86-4119-A66A-E740C359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GS2022</Template>
  <TotalTime>1790</TotalTime>
  <Words>1737</Words>
  <Application>Microsoft Office PowerPoint</Application>
  <PresentationFormat>Widescreen</PresentationFormat>
  <Paragraphs>147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Arial Narrow</vt:lpstr>
      <vt:lpstr>Calibri</vt:lpstr>
      <vt:lpstr>Calibri Light</vt:lpstr>
      <vt:lpstr>Wingdings</vt:lpstr>
      <vt:lpstr>Office Theme</vt:lpstr>
      <vt:lpstr>1_Office Theme</vt:lpstr>
      <vt:lpstr>PowerPoint Presentation</vt:lpstr>
      <vt:lpstr>PowerPoint Presentation</vt:lpstr>
      <vt:lpstr>Stara Gradska vijećnica</vt:lpstr>
      <vt:lpstr>USTROJSTVO GRADA ZAGREBA</vt:lpstr>
      <vt:lpstr>SAMOUPRAVNI DJELOKRUG GRADA ZAGREBA</vt:lpstr>
      <vt:lpstr>ODNOS IZMEĐU Gradske skupštine i gradonačelnika</vt:lpstr>
      <vt:lpstr>ODNOS IZMEĐU TIJELA GRADA ZAGREBA i mjesne samouprave</vt:lpstr>
      <vt:lpstr>PowerPoint Presentation</vt:lpstr>
      <vt:lpstr>O GRADSKOJ SKUPŠTINI</vt:lpstr>
      <vt:lpstr>Predsjedništvo</vt:lpstr>
      <vt:lpstr>Radna tijela</vt:lpstr>
      <vt:lpstr>Klubovi gradskih zastupnika</vt:lpstr>
      <vt:lpstr>Gradski zastupnici prema političkim strankama i prema spolu</vt:lpstr>
      <vt:lpstr>Zastupljenost spolova</vt:lpstr>
      <vt:lpstr>Gradski zastupnici prema starosti</vt:lpstr>
      <vt:lpstr>INFORMATIZACIJA GRADSKE SKUPŠTINE</vt:lpstr>
      <vt:lpstr>POSTUPAK DONOŠENJA AKATA</vt:lpstr>
      <vt:lpstr>SJEDNICA GRADSKE SKUPŠTINE - sazivanje -</vt:lpstr>
      <vt:lpstr>SJEDNICA GRADSKE SKUPŠTINE - uvodni dio -</vt:lpstr>
      <vt:lpstr>SJEDNICA GRADSKE SKUPŠTINE - pitanja i prijedlozi -</vt:lpstr>
      <vt:lpstr>SJEDNICA GRADSKE SKUPŠTINE - rasprava -</vt:lpstr>
      <vt:lpstr>SJEDNICA GRADSKE SKUPŠTINE - odlučivanje i glasovanje -</vt:lpstr>
      <vt:lpstr>SJEDNICA GRADSKE SKUPŠTINE - podnošenje prijedloga, odlučivanje i glasovanje </vt:lpstr>
      <vt:lpstr>HVALA NA POZORNOSTI!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Davor Ivanović</dc:creator>
  <cp:lastModifiedBy>Administrator</cp:lastModifiedBy>
  <cp:revision>15</cp:revision>
  <dcterms:created xsi:type="dcterms:W3CDTF">2022-03-18T12:38:55Z</dcterms:created>
  <dcterms:modified xsi:type="dcterms:W3CDTF">2022-03-25T08:54:47Z</dcterms:modified>
</cp:coreProperties>
</file>